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60" r:id="rId3"/>
    <p:sldId id="261" r:id="rId4"/>
    <p:sldId id="266" r:id="rId5"/>
    <p:sldId id="265" r:id="rId6"/>
    <p:sldId id="262" r:id="rId7"/>
    <p:sldId id="267" r:id="rId8"/>
    <p:sldId id="268" r:id="rId9"/>
    <p:sldId id="269" r:id="rId10"/>
    <p:sldId id="270" r:id="rId11"/>
    <p:sldId id="271" r:id="rId12"/>
    <p:sldId id="275" r:id="rId13"/>
    <p:sldId id="272" r:id="rId14"/>
    <p:sldId id="274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3" autoAdjust="0"/>
    <p:restoredTop sz="94670" autoAdjust="0"/>
  </p:normalViewPr>
  <p:slideViewPr>
    <p:cSldViewPr>
      <p:cViewPr varScale="1">
        <p:scale>
          <a:sx n="109" d="100"/>
          <a:sy n="109" d="100"/>
        </p:scale>
        <p:origin x="-16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kodeks://link/d?nd=464622085" TargetMode="External"/><Relationship Id="rId3" Type="http://schemas.microsoft.com/office/2007/relationships/hdphoto" Target="../media/hdphoto2.wdp"/><Relationship Id="rId7" Type="http://schemas.openxmlformats.org/officeDocument/2006/relationships/hyperlink" Target="kodeks://link/d?nd=901833493" TargetMode="External"/><Relationship Id="rId12" Type="http://schemas.openxmlformats.org/officeDocument/2006/relationships/hyperlink" Target="kodeks://link/d?nd=120003090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kodeks://link/d?nd=1200084712" TargetMode="External"/><Relationship Id="rId11" Type="http://schemas.openxmlformats.org/officeDocument/2006/relationships/hyperlink" Target="kodeks://link/d?nd=1200084535" TargetMode="External"/><Relationship Id="rId5" Type="http://schemas.openxmlformats.org/officeDocument/2006/relationships/hyperlink" Target="kodeks://link/d?nd=5200163" TargetMode="External"/><Relationship Id="rId10" Type="http://schemas.openxmlformats.org/officeDocument/2006/relationships/hyperlink" Target="kodeks://link/d?nd=1200032042" TargetMode="External"/><Relationship Id="rId4" Type="http://schemas.openxmlformats.org/officeDocument/2006/relationships/hyperlink" Target="kodeks://link/d?nd=901919338" TargetMode="External"/><Relationship Id="rId9" Type="http://schemas.openxmlformats.org/officeDocument/2006/relationships/hyperlink" Target="kodeks://link/d?nd=1200078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планировки и проект межевания территории для размещения линейного объекта местного значения 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«Наружное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газоснабжение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 пос. сапёрное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проектно-изыскательские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работы)»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75" y="188640"/>
            <a:ext cx="947058" cy="121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1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существующего землепользования на территории проектирования, решения по межеванию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596064" cy="3659237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для разработки ППТ и ПМТ является Распоряжение Комитета по архитектуре и градостроительству Ленинградской области  № 1013 от 30.09.2016г.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анализа существующего землепользования на территории проектирования выделены земельные участки под строительство объекта «Наружное газоснабжение жилых домов п. Сапёрное (в том числе проектно-изыскательные работы)», расположенного в Ромашкинском сельском поселении Приозерского муниципального района Ленинградской области сформированные с учетом: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существующей ситуации;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 земельных участков, стоящих на кадастровом учете;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участков, предоставленных физическим и юридическим лицам под различные виды деятельности.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полосы земель, отводимой под временное краткосрочное пользование на период строительства, ориентировочно принимается  4 м.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охранной зоны составляет 4,0м (по 2м в каждую сторону).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полосы отвода для размещения газопровода в рамках проекта межевания составляет 13993,0 кв. м.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Выбранный вариант расположения границы полосы отвода обоснован минимальными пересечениями с существующими подземными и надземными коммуникациями и нормативно допустимыми сближениями со зданиями и сооружениями, а также с учетом необходимости защиты населения и территории от чрезвычайных ситуаций техногенного характера.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indent="457200" algn="ctr" fontAlgn="base">
              <a:spcAft>
                <a:spcPct val="0"/>
              </a:spcAft>
            </a:pPr>
            <a: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3100" b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altLang="ru-RU" sz="3100" b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 земельных участках, затрагиваемых полосой отвода под строительство линейного  объекта «Наружное Газоснабжение жилых домов </a:t>
            </a:r>
            <a:r>
              <a:rPr lang="ru-RU" altLang="ru-RU" sz="31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1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пос. </a:t>
            </a:r>
            <a:r>
              <a:rPr lang="ru-RU" altLang="ru-RU" sz="3100" b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Сапёрное </a:t>
            </a:r>
            <a:r>
              <a:rPr lang="ru-RU" altLang="ru-RU" sz="3100" b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Приозерский район</a:t>
            </a:r>
            <a:r>
              <a:rPr lang="ru-RU" altLang="ru-RU" sz="3100" b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»  </a:t>
            </a:r>
            <a:r>
              <a:rPr lang="ru-RU" altLang="ru-RU" sz="3100" b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границах проекта планировки и межевания </a:t>
            </a:r>
            <a:r>
              <a:rPr lang="ru-RU" altLang="ru-RU" sz="3100" b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территории</a:t>
            </a:r>
            <a:r>
              <a:rPr lang="ru-RU" altLang="ru-RU" sz="16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362800"/>
              </p:ext>
            </p:extLst>
          </p:nvPr>
        </p:nvGraphicFramePr>
        <p:xfrm>
          <a:off x="827585" y="2780929"/>
          <a:ext cx="7696440" cy="3664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1"/>
                <a:gridCol w="1410297"/>
                <a:gridCol w="1548654"/>
                <a:gridCol w="2945705"/>
                <a:gridCol w="1143713"/>
              </a:tblGrid>
              <a:tr h="42449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№ п/п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926" marR="1992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Кадастровый номер земельного участка 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926" marR="1992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Категория земель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926" marR="1992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Вид права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926" marR="1992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Площадь, кв. м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926" marR="19926" marT="0" marB="0" anchor="ctr"/>
                </a:tc>
              </a:tr>
              <a:tr h="75273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54" marR="37754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47:03:0509001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926" marR="1992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Земли промышленности, земли обороны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926" marR="1992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Право постоянного (бессрочного) пользования земельным участком, находящимся в государственной или муниципальной собственности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926" marR="1992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551,0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54" marR="37754" marT="0" marB="0" anchor="ctr"/>
                </a:tc>
              </a:tr>
              <a:tr h="75273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54" marR="37754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47:03:0509002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926" marR="1992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Земли промышленности, земли обороны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926" marR="1992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Право постоянного (бессрочного) пользования земельным участком, находящимся в государственной или муниципальной собственности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926" marR="1992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990,0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54" marR="37754" marT="0" marB="0" anchor="ctr"/>
                </a:tc>
              </a:tr>
              <a:tr h="75273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54" marR="37754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47:03:0509003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926" marR="1992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Земли промышленности, земли обороны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926" marR="1992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Право постоянного (бессрочного) пользования земельным участком, находящимся в государственной или муниципальной собственности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926" marR="1992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4688,0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54" marR="37754" marT="0" marB="0" anchor="ctr"/>
                </a:tc>
              </a:tr>
              <a:tr h="75273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54" marR="37754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47:03:0509004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926" marR="1992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Земли промышленности, земли обороны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926" marR="1992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Право постоянного (бессрочного) пользования земельным участком, находящимся в государственной или муниципальной собственности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926" marR="19926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7764,0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54" marR="37754" marT="0" marB="0" anchor="ctr"/>
                </a:tc>
              </a:tr>
              <a:tr h="205671">
                <a:tc gridSpan="4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Итого общая площадь земель, затрагиваемых полосой отвода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54" marR="3775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13993,0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754" marR="3775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5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7200" algn="ctr" fontAlgn="base">
              <a:spcAft>
                <a:spcPct val="0"/>
              </a:spcAft>
            </a:pPr>
            <a: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 участках, подлежащих образованию в рамках данного проекта межевания территории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16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 в соответствии со статьей 11.3 Земельного кодекса Российской Федерации предусматривается образование земельного участка из земель, находящихся в государственной или муниципальной собственности.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земельного участка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 объекта: п. Сапёрное, расположенного в Ромашкинском сельском поселении Приозерского муниципального района Ленинградской области;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земель: земли населенных пунктов;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образуемого земельного участка: 14290,0 кв. м.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полосы земель, отводимой под временное краткосрочное пользование на период строительства, ориентировочно принимается  4 м.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охранной зоны составляет 4,0м (по 2м в каждую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сторону)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  газификации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48365" t="16783" r="28212" b="9825"/>
          <a:stretch/>
        </p:blipFill>
        <p:spPr bwMode="auto">
          <a:xfrm>
            <a:off x="3059832" y="1268760"/>
            <a:ext cx="3456384" cy="5400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92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21077" t="19540" r="22254" b="9845"/>
          <a:stretch/>
        </p:blipFill>
        <p:spPr bwMode="auto">
          <a:xfrm>
            <a:off x="539552" y="1196752"/>
            <a:ext cx="7920880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9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межевания территории разрабатывается в целях определения местоположения границ образуемых и изменяемых земельных участков. В соответствии с Федеральным законом от 24 июля 2007 г. № 221-ФЗ «О государственном кадастре недвижимости» проект межевания территории является основанием для подготовки межевого плана и, соответственно, государственного кадастрового учета земельного участка.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2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публичных слушаний назначено 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2.2.7 положения о порядке принятия решений о подготовке проектов планировки территории, проектов межевания территории, проверки и утверждения проектов планировки территории, проектов межевания территории муниципальных образований Ленинградской области, утвержденного приказом комитета по архитектуре и градостроительству Ленинградской области от 31 марта 2016 года № 18 (с изменениями), Федеральным законом от 06 октября 2003 года № 131-ФЗ «Об общих принципах организации местного самоуправления в Российской Федерации», со ст. 46 Федерального закона от 29 декабря 2004 года № 190-ФЗ «Градостроительный кодекс Российской Федерации», на основании положения о порядке организации и проведения публичных слушаний по отдельным вопросам градостроительной деятельности в муниципальном образовании Приозерский муниципальный район Ленинградской области, утвержденного решением Совета депутатов муниципального образования Приозерский муниципальный район Ленинградской области от 21 февраля 2017 года № 173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6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Главы муниципального образования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Приозерский муниципальный район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25991" t="14942" r="25260" b="5058"/>
          <a:stretch/>
        </p:blipFill>
        <p:spPr bwMode="auto">
          <a:xfrm>
            <a:off x="2123728" y="1772816"/>
            <a:ext cx="5256584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49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Главы муниципального образования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Приозерский муниципальный район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опубликовано в средствах массовой информации газете «Приозерские ведомости» </a:t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(№20 от 18 мая 2017 года)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Y:\МУЛЬТИМЕДИА\ФОТО\2017\IMG_20170613_16405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" b="7844"/>
          <a:stretch/>
        </p:blipFill>
        <p:spPr bwMode="auto">
          <a:xfrm>
            <a:off x="899592" y="2204864"/>
            <a:ext cx="2814955" cy="435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Y:\МУЛЬТИМЕДИА\ФОТО\2017\IMG_20170613_16404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24126"/>
            <a:ext cx="2016224" cy="4200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1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Главы муниципального образования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Приозерский муниципальный район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24777" t="11667" r="35178" b="8333"/>
          <a:stretch/>
        </p:blipFill>
        <p:spPr bwMode="auto">
          <a:xfrm>
            <a:off x="1763688" y="1916832"/>
            <a:ext cx="5256584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899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016117"/>
              </p:ext>
            </p:extLst>
          </p:nvPr>
        </p:nvGraphicFramePr>
        <p:xfrm>
          <a:off x="467545" y="1268760"/>
          <a:ext cx="8136903" cy="5184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2301"/>
                <a:gridCol w="2712301"/>
                <a:gridCol w="2712301"/>
              </a:tblGrid>
              <a:tr h="99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 Том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Обозначение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Наименование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198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15638- ППТ.ИРД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Исходно-разрешительная документация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297843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15638 - ППТ.ОЧП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Основная (утверждаемая) часть проекта планировки территории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297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Текстовая часть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Положение о размещении линейного объекта и его характеристиках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397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Графическая часть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Чертеж планировки территории, отображающий объекты инженерной инфраструктуры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297843">
                <a:tc row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3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15368 - ППТ. МОП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Материалы по обоснованию проекта планировки территории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121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Текстовая часть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Общие положения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198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Описание участка трассы под газопровод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297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Обоснование положений по размещению линейного объекта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297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Графическая часть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Схема расположения проектируемой территории в структуре населенного пункта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198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Схема инженерного обеспечения территории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397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Схема использования территории в период подготовки проекта планировки территории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99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Продольный профиль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198562">
                <a:tc row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15638  - ППТ. ПМТ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Проект межевания территории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99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Текстовая часть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Общие положения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397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Анализ существующего землепользования на территории проектирования, решения по межеванию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397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Сведения об участках, подлежащих образованию в рамках данного проекта межевания территории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99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Заключение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198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Графическая часть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Чертеж межевания территории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  <a:tr h="595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Приложение распоряжения комитета по архитектуре и градостроительству Ленинградской области об утверждении документации по планировке 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3" marR="33783" marT="0" marB="0"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2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1.Общие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2"/>
            <a:ext cx="8668072" cy="5171404"/>
          </a:xfrm>
        </p:spPr>
        <p:txBody>
          <a:bodyPr>
            <a:no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планировки территории и проект межевания территории для размещения линейного объекта «Наружное Газоснабжение жилых домов пос.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Сапёрное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Приозерский район».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выполнен в соответствии с распоряжением и техническим заданием на подготовку проекта планировки территории и проекта межевания территории, согласованным АО «Газпром газораспределение Ленинградская область» и  утвержденным Председателем Комитета по архитектуре и градостроительству Ленинградской области.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документация разработана в соответствии с законодательством и требованиями действующих нормативных правовых актов Российской Федерации, Ленинградской области, а также в соответствии с действующими техническими нормами, инструкциями и государственными стандартами, включая: </a:t>
            </a:r>
          </a:p>
          <a:p>
            <a:pPr lvl="0"/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&quot;Градостроительный кодекс Российской Федерации (с изменениями на 3 июля 2016 года)&quot;&#10;Кодекс РФ от 29.12.2004 N 190-ФЗ&#10;Статус: действующая редакция (действ. с 04.07.2016)"/>
              </a:rPr>
              <a:t>Градостроительный кодекс Российской Федерации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землепользования и застройки частей территории, входящих в состав муниципального образования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Ромашкинское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Приозерского муниципального района Ленинградской области.</a:t>
            </a:r>
          </a:p>
          <a:p>
            <a:pPr lvl="0"/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&quot;СНиП 2.07.01-89* Градостроительство. Планировка и застройка городских и сельских поселений&quot;&#10;СНиП от 16.05.1989 N 2.07.01-89*&#10;СП (Свод правил) от 16.05.1989 N 42.13330.2010"/>
              </a:rPr>
              <a:t>СНиП 2.07.01-89*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&quot;СП 42.13330.2011 Градостроительство. Планировка и застройка городских и сельских поселений ...&quot;&#10;СП (Свод правил) от 28.12.2010 N 42.13330.2011&#10;Статус: действует с 20.05.2011&#10;Применяется для целей технического регламента"/>
              </a:rPr>
              <a:t>СП 42.13330.2011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«Градостроительство. Планировка и застройка городских и сельских поселений. Актуализированная редакция»;</a:t>
            </a:r>
          </a:p>
          <a:p>
            <a:pPr lvl="0"/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&quot;Об утверждении Инструкции о порядке разработки, согласования, экспертизы и утверждения градостроительной документации&quot; ...&quot;&#10;Постановление Госстроя России от 29.10.2002 N 150&#10;СНиП от 29.10.2002 N 11-04-2003&#10;СП (Свод правил) от ...&#10;Статус: действует с "/>
              </a:rPr>
              <a:t>СНиП 11-04-2003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«Инструкция о порядке разработки, согласования, экспертизы и утверждения градостроительной документации», утвержденная постановлением Государственного комитета Российской Федерации по строительству и жилищно-коммунальному комплексу от 29.10.2002 №150 (в части, не противоречащей Градостроительному кодексу Российской Федерации);</a:t>
            </a:r>
          </a:p>
          <a:p>
            <a:pPr lvl="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Комитета по архитектуре и градостроительству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18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31.03.2016 г. об утверждении Положения о порядке принятия решений о подготовке проектов планировки территории, проектов межевания территории, проверки и утверждения проектов планировки территории, проектов межевания территории муниципальных образований Ленинградской области;</a:t>
            </a:r>
          </a:p>
          <a:p>
            <a:pPr lvl="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нормативы градостроительного проектирования Ленинградской области, утвержденные постановлением Правительства Ленинградской области от 22.03.2012 № 83;</a:t>
            </a:r>
          </a:p>
          <a:p>
            <a:pPr lvl="0"/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РДС 30-201-98 Инструкция о порядке проектирования и установления красных линий в городах и других поселениях Российской Федерации"/>
              </a:rPr>
              <a:t>РДС 30-201-98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«Инструкция о порядке проектирования и установления красных линий в городах и других поселениях Российской Федерации» (в части, не противоречащей Градостроительному кодексу Российской Федерации);</a:t>
            </a:r>
          </a:p>
          <a:p>
            <a:pPr lvl="0"/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&quot;СНиП 2.01.51-90 Инженерно-технические мероприятия гражданской обороны&quot;&#10;Постановление Госстроя СССР от 26.04.1990 N 1с&#10;Постановление Госплана СССР от 26.04.1990 N 1с&#10;Постановление Минобороны СССР от 26.04.1990 N 1с&#10;СНиП от 26.04.1990 ...&#10;Статус: дейс"/>
              </a:rPr>
              <a:t>СНиП 2.01.51-90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«Инженерно-технические мероприятия гражданской обороны»;</a:t>
            </a:r>
          </a:p>
          <a:p>
            <a:pPr lvl="0"/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&quot;СП 42-101-2003 Общие положения по проектированию и строительству газораспределительных систем ...&quot;&#10;СП (Свод правил) от 26.06.2003 N 42-101-2003&#10;Применяется с 08.07.2003&#10;Статус: действует с 08.07.2003&#10;Применяется для целей технического регламента"/>
              </a:rPr>
              <a:t>СП 42-101-2003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Свод правил по проектированию и строительству. Общие положения по проектированию и строительству газораспределительных систем из металлических и полиэтиленовых труб;</a:t>
            </a:r>
          </a:p>
          <a:p>
            <a:pPr lvl="0"/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&quot;СП 62.13330.2011* Газораспределительные системы. Актуализированная редакция СНиП 42-01-2002 (с Изменением N 1)&quot;&#10;СП (Свод правил) от 27.12.2010 N 62.13330.2011*&#10;Статус: действующая редакция&#10;Применяется для целей технического регламента"/>
              </a:rPr>
              <a:t>СП 62.13330.2011*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Газораспределительные системы. Актуализированная редакция </a:t>
            </a: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&quot;СНиП 42-01-2002 Газораспределительные системы&quot;&#10;СНиП от 23.12.2002 N 42-01-2002&#10;СП (Свод правил) от 23.12.2002 N 62.13330.2010"/>
              </a:rPr>
              <a:t>СНиП 42-01-2002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Российской Федерации в области защиты населения и территорий от чрезвычайных ситуаций природного и техногенного характера;</a:t>
            </a:r>
          </a:p>
          <a:p>
            <a:pPr lvl="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Земельное, лесное, водное законодательство;</a:t>
            </a:r>
          </a:p>
          <a:p>
            <a:pPr lvl="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об особо охраняемых природных территориях, об охране окружающей среды, об охране объектов культурного наследия (памятников истории и культуры) народов Российской Федерации;</a:t>
            </a:r>
          </a:p>
          <a:p>
            <a:pPr lvl="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технические регламенты, санитарные нормы и правил, иные нормативные документы;</a:t>
            </a:r>
          </a:p>
          <a:p>
            <a:pPr lvl="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24.07.2007 №221-ФЗ «О государственном кадастре недвижимости».</a:t>
            </a:r>
          </a:p>
          <a:p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20948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проекта планировки территории и проекта межевания территории осуществлялась с использованием:</a:t>
            </a:r>
          </a:p>
          <a:p>
            <a:pPr marL="0" indent="0" algn="just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кондиционной топографической съемки, выполненной ООО «Северо-Западное Бюро Изысканий» в 2014 г. </a:t>
            </a:r>
          </a:p>
          <a:p>
            <a:pPr marL="0" indent="0" algn="just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сведений о землепользовании на территории проектирования, предоставленных Филиалом ФГБУ "Федеральная кадастровая палата Федеральной службы государственной регистрации, кадастра и картографии" по Ленинградской области</a:t>
            </a:r>
          </a:p>
          <a:p>
            <a:pPr marL="0" indent="0" algn="just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ГЕНПЛАН ПОСЕЛЕНИЯ</a:t>
            </a:r>
          </a:p>
          <a:p>
            <a:pPr marL="0" indent="0" algn="just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производство проектных работ и инженерных изысканий предоставлено следующими документами:</a:t>
            </a:r>
          </a:p>
          <a:p>
            <a:pPr marL="0" indent="0" algn="just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Свидетельством СРО № ГСП-11-093 от 16.07.2015 г., выданным АО «Газпром газораспределение Ленинградская область», о допуске к определенному виду или видам работ, которые оказывают влияние на безопасность объектов капитального строительства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для подготовки проекта планировки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1"/>
            <a:ext cx="5592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Комитета по архитектуре и градостроительству Ленинградской области о подготовке проекта планировки и проекта межевания территории № 1013 от 30.09.2016г.;</a:t>
            </a:r>
          </a:p>
          <a:p>
            <a:pPr lvl="0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задание на подготовку проекта планировки и проекта межевания территории для размещения объекта, утвержденное Комитетом по архитектуре и градостроительству Ленинградской области № 1013 от 30.09.2016г.;</a:t>
            </a:r>
          </a:p>
          <a:p>
            <a:pPr lvl="0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Администрации о предоставлении исходных данных на выполнение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ППТ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ПМТ;</a:t>
            </a:r>
          </a:p>
          <a:p>
            <a:pPr lvl="0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Выкопировка из Правил землепользования и застройки частей территории, входящих в состав муниципального образования Ромашкинское сельское поселение Приозерского муниципального района Ленинградской области;</a:t>
            </a:r>
          </a:p>
          <a:p>
            <a:pPr lvl="0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муниципального образования Ромашкинское сельское поселение Приозерского муниципального района Ленинградской области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139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21.12.2012г.;</a:t>
            </a:r>
          </a:p>
          <a:p>
            <a:pPr lvl="0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муниципального образования Ромашкинское сельское поселение Приозерского муниципального района Ленинградской области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137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10.12.2012г.;</a:t>
            </a:r>
          </a:p>
          <a:p>
            <a:pPr lvl="0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задание на разработку проектно-сметной документации по строительству объекта: «Наружное газоснабжение жилых домов пос. Саперное» Приозерского района Ленинградской области.;</a:t>
            </a:r>
          </a:p>
          <a:p>
            <a:pPr lvl="0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условия на присоединение к газораспределительным сетям  № 2/20/2-6780/146 от 20.12.2013г.;</a:t>
            </a:r>
          </a:p>
          <a:p>
            <a:pPr lvl="0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о продлении технических условий №2/20/2-6310/169 от 08.12.2015г.;</a:t>
            </a:r>
          </a:p>
          <a:p>
            <a:pPr lvl="0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условия на пересечение дороги общего пользования регионального значения «Саперное-Мельниково-Кузнечное» и параллельное следование  №26 от 18.04.2016г.;</a:t>
            </a:r>
          </a:p>
          <a:p>
            <a:pPr lvl="0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Невско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Ладожского бассейнового водного управления № Р6-28-3993 05.07.2016г.;</a:t>
            </a:r>
          </a:p>
          <a:p>
            <a:pPr lvl="0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комитета по природным ресурсам ЛОГКУ «ЛЕНОБЛЛЕС» Приозерского лесничества №899 от 19.04.2016г.;</a:t>
            </a:r>
          </a:p>
          <a:p>
            <a:pPr lvl="0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материально-денежной оценки;</a:t>
            </a:r>
          </a:p>
          <a:p>
            <a:pPr lvl="0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 № 037-13/35А;</a:t>
            </a:r>
          </a:p>
          <a:p>
            <a:pPr lvl="0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Администрации МО Ромашкинское сельское поселение № 409от 01.03.2016г.;</a:t>
            </a:r>
          </a:p>
          <a:p>
            <a:pPr lvl="0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выбора земельного участка для строительства трассы распределительного газопровода;</a:t>
            </a:r>
          </a:p>
          <a:p>
            <a:pPr lvl="0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Администрации МО Приозерский муниципальный район Ленинградской области №622-р от 09.12.2013г.;</a:t>
            </a:r>
          </a:p>
          <a:p>
            <a:pPr lvl="0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МО Приозерский муниципальный район Ленинградской области №3737 от 24.12.2013г.</a:t>
            </a:r>
          </a:p>
          <a:p>
            <a:pPr lvl="0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СРО АО «Газпром газораспределение Ленинградская область»</a:t>
            </a:r>
          </a:p>
          <a:p>
            <a:pPr marL="0" indent="0">
              <a:buNone/>
            </a:pP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</TotalTime>
  <Words>1020</Words>
  <Application>Microsoft Office PowerPoint</Application>
  <PresentationFormat>Экран (4:3)</PresentationFormat>
  <Paragraphs>148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            Проект планировки и проект межевания территории для размещения линейного объекта местного значения   «Наружное газоснабжение  жилых домов пос. сапёрное  (в том числе  проектно-изыскательские работы)»</vt:lpstr>
      <vt:lpstr>                         Проведение публичных слушаний назначено в соответствии с п. 2.2.7 положения о порядке принятия решений о подготовке проектов планировки территории, проектов межевания территории, проверки и утверждения проектов планировки территории, проектов межевания территории муниципальных образований Ленинградской области, утвержденного приказом комитета по архитектуре и градостроительству Ленинградской области от 31 марта 2016 года № 18 (с изменениями), Федеральным законом от 06 октября 2003 года № 131-ФЗ «Об общих принципах организации местного самоуправления в Российской Федерации», со ст. 46 Федерального закона от 29 декабря 2004 года № 190-ФЗ «Градостроительный кодекс Российской Федерации», на основании положения о порядке организации и проведения публичных слушаний по отдельным вопросам градостроительной деятельности в муниципальном образовании Приозерский муниципальный район Ленинградской области, утвержденного решением Совета депутатов муниципального образования Приозерский муниципальный район Ленинградской области от 21 февраля 2017 года № 173</vt:lpstr>
      <vt:lpstr>       РАСПОРЯЖЕНИЕ Главы муниципального образования Приозерский муниципальный район Ленинградской области   </vt:lpstr>
      <vt:lpstr>       РАСПОРЯЖЕНИЕ Главы муниципального образования Приозерский муниципальный район Ленинградской области опубликовано в средствах массовой информации газете «Приозерские ведомости»  (№20 от 18 мая 2017 года)   </vt:lpstr>
      <vt:lpstr>       РАСПОРЯЖЕНИЕ Главы муниципального образования Приозерский муниципальный район Ленинградской области   </vt:lpstr>
      <vt:lpstr>Состав проекта</vt:lpstr>
      <vt:lpstr>1.Общие положения </vt:lpstr>
      <vt:lpstr>Презентация PowerPoint</vt:lpstr>
      <vt:lpstr>   Исходные данные для подготовки проекта планировки </vt:lpstr>
      <vt:lpstr>    Анализ существующего землепользования на территории проектирования, решения по межеванию   </vt:lpstr>
      <vt:lpstr>         Сведения о земельных участках, затрагиваемых полосой отвода под строительство линейного  объекта «Наружное Газоснабжение жилых домов  пос. Сапёрное Приозерский район»  в границах проекта планировки и межевания территории </vt:lpstr>
      <vt:lpstr>         Сведения об участках, подлежащих образованию в рамках данного проекта межевания территории     </vt:lpstr>
      <vt:lpstr>Схема   газификации </vt:lpstr>
      <vt:lpstr>    </vt:lpstr>
      <vt:lpstr>    Заключение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планировки и проект межевания территории для размещения линейного объекта местного значения   пос. Речное</dc:title>
  <dc:creator>User</dc:creator>
  <cp:lastModifiedBy>User</cp:lastModifiedBy>
  <cp:revision>17</cp:revision>
  <dcterms:created xsi:type="dcterms:W3CDTF">2017-06-15T15:13:36Z</dcterms:created>
  <dcterms:modified xsi:type="dcterms:W3CDTF">2017-06-16T07:38:45Z</dcterms:modified>
</cp:coreProperties>
</file>